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FC83-1F01-4F4D-B0BD-18CBDC5AD9FA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6D786-CE6F-43AA-9AB9-1F6219029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EB1F1-203D-49D1-B643-E160EA474DC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5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8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2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31"/>
          <p:cNvGrpSpPr>
            <a:grpSpLocks/>
          </p:cNvGrpSpPr>
          <p:nvPr userDrawn="1"/>
        </p:nvGrpSpPr>
        <p:grpSpPr bwMode="auto">
          <a:xfrm>
            <a:off x="0" y="-152400"/>
            <a:ext cx="9144000" cy="1377950"/>
            <a:chOff x="0" y="-152400"/>
            <a:chExt cx="9144000" cy="1377950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-152400"/>
              <a:ext cx="9144000" cy="1377950"/>
              <a:chOff x="0" y="-152400"/>
              <a:chExt cx="9144000" cy="1377950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914400"/>
              </a:xfrm>
              <a:prstGeom prst="rect">
                <a:avLst/>
              </a:prstGeom>
              <a:solidFill>
                <a:srgbClr val="383855"/>
              </a:solidFill>
              <a:ln w="9525">
                <a:solidFill>
                  <a:srgbClr val="41405E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3200" b="1" dirty="0">
                  <a:solidFill>
                    <a:srgbClr val="000000"/>
                  </a:solidFill>
                  <a:latin typeface="Arial" charset="0"/>
                  <a:ea typeface="ＭＳ Ｐゴシック" pitchFamily="-32" charset="-128"/>
                  <a:cs typeface="Arial"/>
                </a:endParaRPr>
              </a:p>
            </p:txBody>
          </p:sp>
          <p:pic>
            <p:nvPicPr>
              <p:cNvPr id="14" name="Picture 20" descr="IDS final logo for P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1415D"/>
                  </a:clrFrom>
                  <a:clrTo>
                    <a:srgbClr val="414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400" y="-152400"/>
                <a:ext cx="2819400" cy="137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V="1">
              <a:off x="0" y="914400"/>
              <a:ext cx="9144000" cy="9526"/>
            </a:xfrm>
            <a:prstGeom prst="line">
              <a:avLst/>
            </a:prstGeom>
            <a:noFill/>
            <a:ln w="88900" algn="ctr">
              <a:solidFill>
                <a:srgbClr val="393852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69906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3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9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8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7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668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3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9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82296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2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A15-620E-4C1F-ADA9-C5A74C12A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C4AA-BF98-41D8-A484-4048F617E1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3E1F-DB3E-6F42-B457-B3FA03102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8D40-7E77-6846-B660-98901BA1C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51F4-D288-4CFF-A840-D6C3B26FD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BA9B-D297-4E8D-AB17-86AD2FEFB0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11" y="64925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50EB-416B-4FB8-B31B-E835545878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4675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3B99-008E-4F60-9B9B-27133D55A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76204" y="6324661"/>
            <a:ext cx="8991595" cy="366713"/>
            <a:chOff x="304800" y="6331902"/>
            <a:chExt cx="8451314" cy="36576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304800" y="6507162"/>
              <a:ext cx="7772400" cy="0"/>
            </a:xfrm>
            <a:prstGeom prst="line">
              <a:avLst/>
            </a:prstGeom>
            <a:noFill/>
            <a:ln w="9525">
              <a:solidFill>
                <a:srgbClr val="E887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600" b="1" dirty="0">
                <a:solidFill>
                  <a:srgbClr val="FFFFFF"/>
                </a:solidFill>
                <a:latin typeface="Garamond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17" descr="logo copy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315326" y="6331902"/>
              <a:ext cx="440788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 userDrawn="1"/>
        </p:nvGrpSpPr>
        <p:grpSpPr bwMode="auto">
          <a:xfrm>
            <a:off x="0" y="-152400"/>
            <a:ext cx="9144000" cy="1377950"/>
            <a:chOff x="0" y="-152400"/>
            <a:chExt cx="9144000" cy="1377950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-152400"/>
              <a:ext cx="9144000" cy="1377950"/>
              <a:chOff x="0" y="-152400"/>
              <a:chExt cx="9144000" cy="1377950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914400"/>
              </a:xfrm>
              <a:prstGeom prst="rect">
                <a:avLst/>
              </a:prstGeom>
              <a:solidFill>
                <a:srgbClr val="383855"/>
              </a:solidFill>
              <a:ln w="9525">
                <a:solidFill>
                  <a:srgbClr val="41405E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3200" b="1" dirty="0">
                  <a:solidFill>
                    <a:srgbClr val="000000"/>
                  </a:solidFill>
                  <a:latin typeface="Arial" charset="0"/>
                  <a:ea typeface="ＭＳ Ｐゴシック" pitchFamily="-32" charset="-128"/>
                  <a:cs typeface="Arial"/>
                </a:endParaRPr>
              </a:p>
            </p:txBody>
          </p:sp>
          <p:pic>
            <p:nvPicPr>
              <p:cNvPr id="14" name="Picture 20" descr="IDS final logo for PP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41415D"/>
                  </a:clrFrom>
                  <a:clrTo>
                    <a:srgbClr val="414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400" y="-152400"/>
                <a:ext cx="2819400" cy="137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V="1">
              <a:off x="0" y="914400"/>
              <a:ext cx="9144000" cy="9526"/>
            </a:xfrm>
            <a:prstGeom prst="line">
              <a:avLst/>
            </a:prstGeom>
            <a:noFill/>
            <a:ln w="88900" algn="ctr">
              <a:solidFill>
                <a:srgbClr val="393852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682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onesw@geneseo.edu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imap://sullivm@imaps.geneseo.edu:993/mlittle@sjfc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265930"/>
            <a:ext cx="9144000" cy="2592070"/>
          </a:xfrm>
          <a:prstGeom prst="rect">
            <a:avLst/>
          </a:prstGeom>
          <a:gradFill rotWithShape="1">
            <a:gsLst>
              <a:gs pos="0">
                <a:srgbClr val="1D257D"/>
              </a:gs>
              <a:gs pos="52000">
                <a:srgbClr val="ECF1F8"/>
              </a:gs>
            </a:gsLst>
            <a:lin ang="5400000" scaled="1"/>
          </a:gradFill>
          <a:ln>
            <a:noFill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4253230"/>
            <a:ext cx="9144000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2" name="Picture 11291" descr="Description: C:\Users\jonesw\Desktop\My Stuff\Posters\ILLiad Poster 2012\IDS logo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78" y="185436"/>
            <a:ext cx="5312044" cy="14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1275" descr="Description: C:\Users\jonesw\Desktop\My Stuff\Posters\ILLiad Poster 2012\Vendor Partners\NY3Rs cl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75" y="5009291"/>
            <a:ext cx="14700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1277" descr="Description: C:\Users\jonesw\Desktop\My Stuff\Posters\ILLiad Poster 2012\Vendor Partners\CUNY cle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50" y="5047391"/>
            <a:ext cx="1273175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1278" descr="Description: C:\Users\jonesw\Desktop\My Stuff\Posters\ILLiad Poster 2012\Vendor Partners\for_IDS_sunyconnect_full_circle_approv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75" y="4971191"/>
            <a:ext cx="2011363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279" descr="Description: C:\Users\jonesw\Desktop\My Stuff\Posters\ILLiad Poster 2012\Vendor Partners\atlascle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7" y="5048978"/>
            <a:ext cx="1343025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Description: C:\Users\jonesw\Desktop\My Stuff\Posters\ILLiad Poster 2012\Vendor Partners\Serials Solution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00" y="5990366"/>
            <a:ext cx="25495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scription: C:\Users\jonesw\Desktop\My Stuff\Posters\ILLiad Poster 2012\Vendor Partners\CCC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38" y="5872891"/>
            <a:ext cx="162242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" descr="Description: C:\Users\jonesw\Desktop\My Stuff\Posters\ILLiad Poster 2012\Vendor Partners\oclc2 clea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75" y="5663341"/>
            <a:ext cx="1104900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288"/>
          <p:cNvSpPr txBox="1"/>
          <p:nvPr/>
        </p:nvSpPr>
        <p:spPr>
          <a:xfrm>
            <a:off x="1411619" y="4191000"/>
            <a:ext cx="6391275" cy="578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ea typeface="MS Mincho"/>
                <a:cs typeface="Times New Roman"/>
              </a:rPr>
              <a:t>Made possible by our Strategic Partners</a:t>
            </a:r>
            <a:endParaRPr lang="en-US" sz="1200" dirty="0">
              <a:effectLst/>
              <a:ea typeface="MS Mincho"/>
              <a:cs typeface="Times New Roman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" y="1981200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Adobe Gothic Std B" pitchFamily="34" charset="-128"/>
                <a:ea typeface="Adobe Gothic Std B" pitchFamily="34" charset="-128"/>
              </a:rPr>
              <a:t>Welcome!</a:t>
            </a:r>
            <a:endParaRPr lang="en-US" sz="115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14076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Lt BT" pitchFamily="18" charset="0"/>
              </a:rPr>
              <a:t>Western User Group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Slab703 Lt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nesw\Dropbox\IDS Project\Regional User Groups\Regional User Groups Map 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99" y="197192"/>
            <a:ext cx="305752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291" descr="Description: C:\Users\jonesw\Desktop\My Stuff\Posters\ILLiad Poster 2012\IDS 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6" y="187668"/>
            <a:ext cx="5312044" cy="14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8275" y="11620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Slab703 Lt BT" pitchFamily="18" charset="0"/>
              </a:rPr>
              <a:t>Western User Group Libraries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Slab703 Lt BT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057400"/>
            <a:ext cx="29065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Alfred Ceramics</a:t>
            </a:r>
          </a:p>
          <a:p>
            <a:pPr lvl="0"/>
            <a:r>
              <a:rPr lang="en-US" sz="2000" dirty="0"/>
              <a:t>Alfred University</a:t>
            </a:r>
          </a:p>
          <a:p>
            <a:pPr lvl="0"/>
            <a:r>
              <a:rPr lang="en-US" sz="2000" dirty="0"/>
              <a:t>Brockport</a:t>
            </a:r>
          </a:p>
          <a:p>
            <a:pPr lvl="0"/>
            <a:r>
              <a:rPr lang="en-US" sz="2000" dirty="0"/>
              <a:t>Buffalo State</a:t>
            </a:r>
          </a:p>
          <a:p>
            <a:pPr lvl="0"/>
            <a:r>
              <a:rPr lang="en-US" sz="2000" dirty="0"/>
              <a:t>Cayuga</a:t>
            </a:r>
          </a:p>
          <a:p>
            <a:pPr lvl="0"/>
            <a:r>
              <a:rPr lang="en-US" sz="2000" dirty="0"/>
              <a:t>Clarkson University</a:t>
            </a:r>
          </a:p>
          <a:p>
            <a:pPr lvl="0"/>
            <a:r>
              <a:rPr lang="en-US" sz="2000" dirty="0" smtClean="0"/>
              <a:t>ESF</a:t>
            </a:r>
            <a:endParaRPr lang="en-US" sz="2000" dirty="0"/>
          </a:p>
          <a:p>
            <a:pPr lvl="0"/>
            <a:r>
              <a:rPr lang="en-US" sz="2000" dirty="0"/>
              <a:t>Corning</a:t>
            </a:r>
          </a:p>
          <a:p>
            <a:pPr lvl="0"/>
            <a:r>
              <a:rPr lang="en-US" sz="2000" dirty="0"/>
              <a:t>Cortland</a:t>
            </a:r>
          </a:p>
          <a:p>
            <a:pPr lvl="0"/>
            <a:r>
              <a:rPr lang="en-US" sz="2000" dirty="0"/>
              <a:t>Erie</a:t>
            </a:r>
          </a:p>
          <a:p>
            <a:pPr lvl="0"/>
            <a:r>
              <a:rPr lang="en-US" sz="2000" dirty="0"/>
              <a:t>Fredonia</a:t>
            </a:r>
          </a:p>
          <a:p>
            <a:pPr lvl="0"/>
            <a:r>
              <a:rPr lang="en-US" sz="2000" dirty="0"/>
              <a:t>Genesee</a:t>
            </a:r>
          </a:p>
          <a:p>
            <a:pPr lvl="0"/>
            <a:r>
              <a:rPr lang="en-US" sz="2000" dirty="0" smtClean="0"/>
              <a:t>Geneseo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419600" y="2057400"/>
            <a:ext cx="388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Hobart &amp; William Smith Colleges</a:t>
            </a:r>
          </a:p>
          <a:p>
            <a:pPr lvl="0"/>
            <a:r>
              <a:rPr lang="en-US" sz="2000" dirty="0"/>
              <a:t>Jefferson</a:t>
            </a:r>
          </a:p>
          <a:p>
            <a:pPr lvl="0"/>
            <a:r>
              <a:rPr lang="en-US" sz="2000" dirty="0"/>
              <a:t>Monroe</a:t>
            </a:r>
          </a:p>
          <a:p>
            <a:pPr lvl="0"/>
            <a:r>
              <a:rPr lang="en-US" sz="2000" dirty="0"/>
              <a:t>Morrisville State College</a:t>
            </a:r>
          </a:p>
          <a:p>
            <a:pPr lvl="0"/>
            <a:r>
              <a:rPr lang="en-US" sz="2000" dirty="0"/>
              <a:t>Nazareth College</a:t>
            </a:r>
          </a:p>
          <a:p>
            <a:pPr lvl="0"/>
            <a:r>
              <a:rPr lang="en-US" sz="2000" dirty="0"/>
              <a:t>Oswego</a:t>
            </a:r>
          </a:p>
          <a:p>
            <a:pPr lvl="0"/>
            <a:r>
              <a:rPr lang="en-US" sz="2000" dirty="0"/>
              <a:t>Potsdam</a:t>
            </a:r>
          </a:p>
          <a:p>
            <a:pPr lvl="0"/>
            <a:r>
              <a:rPr lang="en-US" sz="2000" dirty="0"/>
              <a:t>Rochester Institute of Technology</a:t>
            </a:r>
          </a:p>
          <a:p>
            <a:pPr lvl="0"/>
            <a:r>
              <a:rPr lang="en-US" sz="2000" dirty="0"/>
              <a:t>St. John Fisher College</a:t>
            </a:r>
          </a:p>
          <a:p>
            <a:pPr lvl="0"/>
            <a:r>
              <a:rPr lang="en-US" sz="2000" dirty="0"/>
              <a:t>Syracuse University</a:t>
            </a:r>
          </a:p>
          <a:p>
            <a:pPr lvl="0"/>
            <a:r>
              <a:rPr lang="en-US" sz="2000" dirty="0"/>
              <a:t>Tompkins-Cortland</a:t>
            </a:r>
          </a:p>
          <a:p>
            <a:pPr lvl="0"/>
            <a:r>
              <a:rPr lang="en-US" sz="2000" dirty="0"/>
              <a:t>University at Buffalo</a:t>
            </a:r>
          </a:p>
          <a:p>
            <a:pPr lvl="0"/>
            <a:r>
              <a:rPr lang="en-US" sz="2000" dirty="0"/>
              <a:t>Upstate Medical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93616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0"/>
            <a:ext cx="8686800" cy="1155700"/>
          </a:xfrm>
        </p:spPr>
        <p:txBody>
          <a:bodyPr>
            <a:normAutofit/>
          </a:bodyPr>
          <a:lstStyle/>
          <a:p>
            <a:r>
              <a:rPr lang="en-US" dirty="0" smtClean="0"/>
              <a:t>IDS Project        (idsproject.org)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339" y="5457825"/>
            <a:ext cx="6400800" cy="14001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library excellence through community &amp; technology</a:t>
            </a:r>
          </a:p>
        </p:txBody>
      </p:sp>
      <p:pic>
        <p:nvPicPr>
          <p:cNvPr id="5" name="Picture 4" descr="IDS Conference Poster 2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100965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3733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IDS Annual Conference 2013</a:t>
            </a:r>
            <a:br>
              <a:rPr lang="en-US" dirty="0" smtClean="0"/>
            </a:br>
            <a:r>
              <a:rPr lang="en-US" sz="3600" dirty="0" smtClean="0"/>
              <a:t>August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and 2</a:t>
            </a:r>
            <a:r>
              <a:rPr lang="en-US" sz="3600" baseline="30000" dirty="0" smtClean="0"/>
              <a:t>nd</a:t>
            </a:r>
            <a:br>
              <a:rPr lang="en-US" sz="3600" baseline="30000" dirty="0" smtClean="0"/>
            </a:br>
            <a:r>
              <a:rPr lang="en-US" sz="3600" dirty="0" smtClean="0"/>
              <a:t> Syracuse, NY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We are looking for volunteers for the Conference Planning Committee and </a:t>
            </a:r>
            <a:r>
              <a:rPr lang="en-US" sz="3600" dirty="0"/>
              <a:t>to help </a:t>
            </a:r>
            <a:r>
              <a:rPr lang="en-US" sz="3600" dirty="0" smtClean="0"/>
              <a:t>at the Conference.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Please contact Bill Jones @ 585-245-5172, 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jonesw@geneseo.edu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7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" y="1752600"/>
            <a:ext cx="9144000" cy="2765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IDS Annual Conference 2013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Combined Regional User Groups Meeting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July 31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, 2013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Syracuse, NY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Do you have a topic you would like to present at the Combined User Group Meeting?</a:t>
            </a:r>
          </a:p>
          <a:p>
            <a:pPr algn="ctr"/>
            <a:endParaRPr lang="en-US" sz="28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Please contact Micquel Little @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585-385-7340, 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mlittle@sjfc.edu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7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118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IDS Project        (idsproject.org)</vt:lpstr>
      <vt:lpstr>IDS Annual Conference 2013 August 1st and 2nd  Syracuse, NY   We are looking for volunteers for the Conference Planning Committee and to help at the Conference.   </vt:lpstr>
      <vt:lpstr>IDS Annual Conference 2013 Combined Regional User Groups Meeting  July 31st , 2013  Syracuse, NY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Jones</dc:creator>
  <cp:lastModifiedBy>Little, Micquel</cp:lastModifiedBy>
  <cp:revision>8</cp:revision>
  <dcterms:created xsi:type="dcterms:W3CDTF">2006-08-16T00:00:00Z</dcterms:created>
  <dcterms:modified xsi:type="dcterms:W3CDTF">2012-10-10T12:22:04Z</dcterms:modified>
</cp:coreProperties>
</file>